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이미지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이미지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4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미지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2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이미지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9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이미지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이미지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/>
          <p:cNvSpPr/>
          <p:nvPr/>
        </p:nvSpPr>
        <p:spPr>
          <a:xfrm>
            <a:off x="0" y="-1486"/>
            <a:ext cx="13004800" cy="683973"/>
          </a:xfrm>
          <a:prstGeom prst="rect">
            <a:avLst/>
          </a:prstGeom>
          <a:solidFill>
            <a:srgbClr val="EC623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b="0" spc="-22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" name="TOMATO PROJECRT"/>
          <p:cNvSpPr txBox="1"/>
          <p:nvPr/>
        </p:nvSpPr>
        <p:spPr>
          <a:xfrm>
            <a:off x="10314685" y="150000"/>
            <a:ext cx="24361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200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TOMATO PROJECRT</a:t>
            </a:r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야채가게 사람들…"/>
          <p:cNvSpPr txBox="1"/>
          <p:nvPr>
            <p:ph type="subTitle" sz="quarter" idx="1"/>
          </p:nvPr>
        </p:nvSpPr>
        <p:spPr>
          <a:xfrm>
            <a:off x="1270000" y="6810527"/>
            <a:ext cx="10464801" cy="12439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4000">
                <a:solidFill>
                  <a:srgbClr val="333333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pPr>
            <a:r>
              <a:t>야채가게 사람들</a:t>
            </a:r>
          </a:p>
          <a:p>
            <a:pPr>
              <a:lnSpc>
                <a:spcPct val="150000"/>
              </a:lnSpc>
              <a:defRPr sz="2000">
                <a:solidFill>
                  <a:srgbClr val="555555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pPr>
            <a:r>
              <a:t>김규리, 이하은, 송치원</a:t>
            </a:r>
          </a:p>
        </p:txBody>
      </p:sp>
      <p:pic>
        <p:nvPicPr>
          <p:cNvPr id="121" name="logo (1).png" descr="logo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6544" y="2842945"/>
            <a:ext cx="4511712" cy="1818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MacBook - 4.png" descr="MacBook -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8367" y="5981112"/>
            <a:ext cx="3701326" cy="2249070"/>
          </a:xfrm>
          <a:prstGeom prst="rect">
            <a:avLst/>
          </a:prstGeom>
          <a:ln w="12700">
            <a:solidFill>
              <a:srgbClr val="BABABA"/>
            </a:solidFill>
            <a:miter lim="400000"/>
          </a:ln>
        </p:spPr>
      </p:pic>
      <p:pic>
        <p:nvPicPr>
          <p:cNvPr id="222" name="MacBook - 5.png" descr="MacBook - 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2852" y="3012520"/>
            <a:ext cx="3701327" cy="2249070"/>
          </a:xfrm>
          <a:prstGeom prst="rect">
            <a:avLst/>
          </a:prstGeom>
          <a:ln w="12700">
            <a:solidFill>
              <a:srgbClr val="BABABA"/>
            </a:solidFill>
            <a:miter lim="400000"/>
          </a:ln>
        </p:spPr>
      </p:pic>
      <p:pic>
        <p:nvPicPr>
          <p:cNvPr id="223" name="MacBook - 12.png" descr="MacBook - 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78367" y="8654498"/>
            <a:ext cx="3701326" cy="2249070"/>
          </a:xfrm>
          <a:prstGeom prst="rect">
            <a:avLst/>
          </a:prstGeom>
          <a:ln w="12700">
            <a:solidFill>
              <a:srgbClr val="BABABA"/>
            </a:solidFill>
            <a:miter lim="400000"/>
          </a:ln>
        </p:spPr>
      </p:pic>
      <p:pic>
        <p:nvPicPr>
          <p:cNvPr id="224" name="MacBook - 13.png" descr="MacBook - 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95657" y="-515419"/>
            <a:ext cx="3701326" cy="2249071"/>
          </a:xfrm>
          <a:prstGeom prst="rect">
            <a:avLst/>
          </a:prstGeom>
          <a:ln w="12700">
            <a:solidFill>
              <a:srgbClr val="BABABA"/>
            </a:solidFill>
            <a:miter lim="400000"/>
          </a:ln>
        </p:spPr>
      </p:pic>
      <p:grpSp>
        <p:nvGrpSpPr>
          <p:cNvPr id="228" name="그룹"/>
          <p:cNvGrpSpPr/>
          <p:nvPr/>
        </p:nvGrpSpPr>
        <p:grpSpPr>
          <a:xfrm>
            <a:off x="1339713" y="1912710"/>
            <a:ext cx="10325374" cy="6577464"/>
            <a:chOff x="0" y="0"/>
            <a:chExt cx="10325372" cy="6577462"/>
          </a:xfrm>
        </p:grpSpPr>
        <p:pic>
          <p:nvPicPr>
            <p:cNvPr id="225" name="MacBook - 11.png" descr="MacBook - 1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38019" y="751814"/>
              <a:ext cx="9587354" cy="5825649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26" name="MacBook - 10.png" descr="MacBook - 10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420739" y="420739"/>
              <a:ext cx="9587355" cy="5825650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27" name="MacBook - 2.png" descr="MacBook - 2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9587354" cy="5825649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</p:grpSp>
      <p:sp>
        <p:nvSpPr>
          <p:cNvPr id="229" name="7. GUI Design - PC"/>
          <p:cNvSpPr txBox="1"/>
          <p:nvPr/>
        </p:nvSpPr>
        <p:spPr>
          <a:xfrm>
            <a:off x="254000" y="124600"/>
            <a:ext cx="267614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7. GUI Design - PC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8. 결과물 영상"/>
          <p:cNvSpPr txBox="1"/>
          <p:nvPr/>
        </p:nvSpPr>
        <p:spPr>
          <a:xfrm>
            <a:off x="254000" y="124600"/>
            <a:ext cx="18528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8. 결과물 영상</a:t>
            </a:r>
          </a:p>
        </p:txBody>
      </p:sp>
      <p:pic>
        <p:nvPicPr>
          <p:cNvPr id="232" name="20200424.mov" descr="2020042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7964" y="1283768"/>
            <a:ext cx="5488872" cy="776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0000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표 2"/>
          <p:cNvGraphicFramePr/>
          <p:nvPr/>
        </p:nvGraphicFramePr>
        <p:xfrm>
          <a:off x="1039514" y="1315502"/>
          <a:ext cx="10938472" cy="78020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14587"/>
                <a:gridCol w="9432887"/>
                <a:gridCol w="778295"/>
              </a:tblGrid>
              <a:tr h="59918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indent="0" algn="l" defTabSz="914400">
                        <a:defRPr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defRPr>
                      </a:pPr>
                      <a:r>
                        <a:t>  목표를 등록하고 삭제한다.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할일을 등록하고 삭제한다.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스톱워치를 이용하여 실제 공부한 시간을 체크할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할일을 선택하면 상세내용을 볼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목표를 선택하면 해당 투두를 볼 수 있다.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메인페이지 상단에서 오늘의 데이터를 볼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7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일간(날짜 별), 주간의 데이터 통계를 볼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일간 달성률에 따라 성공여부를 확인 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오늘의 스케줄을 타임라인 형식으로 확인 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10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목표를 수정 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11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할일을 수정 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12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다른 날짜에 해당하는 스케줄을 타임라인 형식으로 확인 할 수 있다.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5991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13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  세부 옵션 기능 추가 (날짜 및 시간 제한, 목표 컬러 중복 제한…)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1400">
                          <a:solidFill>
                            <a:srgbClr val="222222"/>
                          </a:solidFill>
                          <a:latin typeface="Noto Sans CJK KR Regular"/>
                          <a:ea typeface="Noto Sans CJK KR Regular"/>
                          <a:cs typeface="Noto Sans CJK KR Regular"/>
                          <a:sym typeface="Noto Sans CJK KR Regular"/>
                        </a:rPr>
                        <a:t>✓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808080"/>
                      </a:solidFill>
                    </a:lnL>
                    <a:lnR w="12700">
                      <a:solidFill>
                        <a:srgbClr val="808080"/>
                      </a:solidFill>
                    </a:lnR>
                    <a:lnT w="12700">
                      <a:solidFill>
                        <a:srgbClr val="808080"/>
                      </a:solidFill>
                    </a:lnT>
                    <a:lnB w="12700">
                      <a:solidFill>
                        <a:srgbClr val="80808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5" name="9. JS 목표 구현 체크리스트"/>
          <p:cNvSpPr txBox="1"/>
          <p:nvPr/>
        </p:nvSpPr>
        <p:spPr>
          <a:xfrm>
            <a:off x="254000" y="124600"/>
            <a:ext cx="338541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9. JS 목표 구현 체크리스트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그룹"/>
          <p:cNvGrpSpPr/>
          <p:nvPr/>
        </p:nvGrpSpPr>
        <p:grpSpPr>
          <a:xfrm>
            <a:off x="1016000" y="2310211"/>
            <a:ext cx="1298804" cy="6403178"/>
            <a:chOff x="0" y="241299"/>
            <a:chExt cx="1298803" cy="6403176"/>
          </a:xfrm>
        </p:grpSpPr>
        <p:sp>
          <p:nvSpPr>
            <p:cNvPr id="237" name="1. 스톱워치 더블 클릭 에러"/>
            <p:cNvSpPr/>
            <p:nvPr/>
          </p:nvSpPr>
          <p:spPr>
            <a:xfrm>
              <a:off x="0" y="24129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1. 스톱워치 더블 클릭 에러</a:t>
              </a:r>
            </a:p>
          </p:txBody>
        </p:sp>
        <p:sp>
          <p:nvSpPr>
            <p:cNvPr id="238" name="2. 중복기능 추가 시 변수 중복, 네임 스페이스 오염"/>
            <p:cNvSpPr/>
            <p:nvPr/>
          </p:nvSpPr>
          <p:spPr>
            <a:xfrm>
              <a:off x="0" y="1524594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2. 중복기능 추가 시 변수 중복, 네임 스페이스 오염</a:t>
              </a:r>
            </a:p>
          </p:txBody>
        </p:sp>
        <p:sp>
          <p:nvSpPr>
            <p:cNvPr id="239" name="3. 데이터 다중요청 에러"/>
            <p:cNvSpPr/>
            <p:nvPr/>
          </p:nvSpPr>
          <p:spPr>
            <a:xfrm>
              <a:off x="0" y="2807888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3. 데이터 다중요청 에러</a:t>
              </a:r>
            </a:p>
          </p:txBody>
        </p:sp>
        <p:sp>
          <p:nvSpPr>
            <p:cNvPr id="240" name="4. 데이터 형식의 통일성이 없음"/>
            <p:cNvSpPr/>
            <p:nvPr/>
          </p:nvSpPr>
          <p:spPr>
            <a:xfrm>
              <a:off x="0" y="409118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4. 데이터 형식의 통일성이 없음</a:t>
              </a:r>
            </a:p>
          </p:txBody>
        </p:sp>
        <p:sp>
          <p:nvSpPr>
            <p:cNvPr id="241" name="5. a link 페이지 이동"/>
            <p:cNvSpPr/>
            <p:nvPr/>
          </p:nvSpPr>
          <p:spPr>
            <a:xfrm>
              <a:off x="28803" y="537447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5. a link 페이지 이동</a:t>
              </a:r>
            </a:p>
          </p:txBody>
        </p:sp>
      </p:grpSp>
      <p:sp>
        <p:nvSpPr>
          <p:cNvPr id="243" name="10. PROBLEMS"/>
          <p:cNvSpPr txBox="1"/>
          <p:nvPr/>
        </p:nvSpPr>
        <p:spPr>
          <a:xfrm>
            <a:off x="254000" y="124600"/>
            <a:ext cx="22408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10.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그룹"/>
          <p:cNvGrpSpPr/>
          <p:nvPr/>
        </p:nvGrpSpPr>
        <p:grpSpPr>
          <a:xfrm>
            <a:off x="1015999" y="3447904"/>
            <a:ext cx="4752024" cy="2857792"/>
            <a:chOff x="0" y="0"/>
            <a:chExt cx="4752022" cy="2857791"/>
          </a:xfrm>
        </p:grpSpPr>
        <p:sp>
          <p:nvSpPr>
            <p:cNvPr id="245" name="1. 로그인"/>
            <p:cNvSpPr txBox="1"/>
            <p:nvPr/>
          </p:nvSpPr>
          <p:spPr>
            <a:xfrm>
              <a:off x="0" y="0"/>
              <a:ext cx="1374458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222222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1. 로그인</a:t>
              </a:r>
            </a:p>
          </p:txBody>
        </p:sp>
        <p:sp>
          <p:nvSpPr>
            <p:cNvPr id="246" name="2. 중복된 할일 복사 후 날짜별 등록"/>
            <p:cNvSpPr txBox="1"/>
            <p:nvPr/>
          </p:nvSpPr>
          <p:spPr>
            <a:xfrm>
              <a:off x="0" y="1187596"/>
              <a:ext cx="4752023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222222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2. 중복된 할일 복사 후 날짜별 등록</a:t>
              </a:r>
            </a:p>
          </p:txBody>
        </p:sp>
        <p:sp>
          <p:nvSpPr>
            <p:cNvPr id="247" name="3. 통계 페이지 월간 데이터"/>
            <p:cNvSpPr txBox="1"/>
            <p:nvPr/>
          </p:nvSpPr>
          <p:spPr>
            <a:xfrm>
              <a:off x="0" y="2375191"/>
              <a:ext cx="369589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222222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3. 통계 페이지 월간 데이터</a:t>
              </a:r>
            </a:p>
          </p:txBody>
        </p:sp>
      </p:grpSp>
      <p:sp>
        <p:nvSpPr>
          <p:cNvPr id="249" name="11. 추가 가능한 구현 기능"/>
          <p:cNvSpPr txBox="1"/>
          <p:nvPr/>
        </p:nvSpPr>
        <p:spPr>
          <a:xfrm>
            <a:off x="254000" y="124600"/>
            <a:ext cx="3239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11. 추가 가능한 구현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감사합니다."/>
          <p:cNvSpPr txBox="1"/>
          <p:nvPr/>
        </p:nvSpPr>
        <p:spPr>
          <a:xfrm>
            <a:off x="4424997" y="4330699"/>
            <a:ext cx="415480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solidFill>
                  <a:srgbClr val="222222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1. 서비스 기획"/>
          <p:cNvSpPr txBox="1"/>
          <p:nvPr/>
        </p:nvSpPr>
        <p:spPr>
          <a:xfrm>
            <a:off x="254000" y="124600"/>
            <a:ext cx="18528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1. 서비스 기획</a:t>
            </a:r>
          </a:p>
        </p:txBody>
      </p:sp>
      <p:grpSp>
        <p:nvGrpSpPr>
          <p:cNvPr id="128" name="그룹"/>
          <p:cNvGrpSpPr/>
          <p:nvPr/>
        </p:nvGrpSpPr>
        <p:grpSpPr>
          <a:xfrm>
            <a:off x="1015999" y="2845066"/>
            <a:ext cx="3928035" cy="4359714"/>
            <a:chOff x="0" y="0"/>
            <a:chExt cx="3928033" cy="4359712"/>
          </a:xfrm>
        </p:grpSpPr>
        <p:sp>
          <p:nvSpPr>
            <p:cNvPr id="124" name="타겟 -  혼자 공부하는 사람들"/>
            <p:cNvSpPr txBox="1"/>
            <p:nvPr/>
          </p:nvSpPr>
          <p:spPr>
            <a:xfrm>
              <a:off x="0" y="1313537"/>
              <a:ext cx="392803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555555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타겟 -  혼자 공부하는 사람들</a:t>
              </a:r>
            </a:p>
          </p:txBody>
        </p:sp>
        <p:sp>
          <p:nvSpPr>
            <p:cNvPr id="125" name="TOMATO Study"/>
            <p:cNvSpPr txBox="1"/>
            <p:nvPr/>
          </p:nvSpPr>
          <p:spPr>
            <a:xfrm>
              <a:off x="0" y="0"/>
              <a:ext cx="3023718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3200">
                  <a:solidFill>
                    <a:srgbClr val="333333"/>
                  </a:solidFill>
                  <a:latin typeface="나눔스퀘어OTF_ac ExtraBold"/>
                  <a:ea typeface="나눔스퀘어OTF_ac ExtraBold"/>
                  <a:cs typeface="나눔스퀘어OTF_ac ExtraBold"/>
                  <a:sym typeface="나눔스퀘어OTF_ac ExtraBold"/>
                </a:defRPr>
              </a:lvl1pPr>
            </a:lstStyle>
            <a:p>
              <a:pPr/>
              <a:r>
                <a:t>TOMATO Study</a:t>
              </a:r>
            </a:p>
          </p:txBody>
        </p:sp>
        <p:sp>
          <p:nvSpPr>
            <p:cNvPr id="126" name="서비스의 목적 및 주요 기능"/>
            <p:cNvSpPr txBox="1"/>
            <p:nvPr/>
          </p:nvSpPr>
          <p:spPr>
            <a:xfrm>
              <a:off x="0" y="3877112"/>
              <a:ext cx="3701035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555555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서비스의 목적 및 주요 기능</a:t>
              </a:r>
            </a:p>
          </p:txBody>
        </p:sp>
        <p:sp>
          <p:nvSpPr>
            <p:cNvPr id="127" name="기존 서비스 분석"/>
            <p:cNvSpPr txBox="1"/>
            <p:nvPr/>
          </p:nvSpPr>
          <p:spPr>
            <a:xfrm>
              <a:off x="0" y="2595325"/>
              <a:ext cx="235000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700">
                  <a:solidFill>
                    <a:srgbClr val="555555"/>
                  </a:solidFill>
                  <a:latin typeface="나눔스퀘어OTF_ac Regular"/>
                  <a:ea typeface="나눔스퀘어OTF_ac Regular"/>
                  <a:cs typeface="나눔스퀘어OTF_ac Regular"/>
                  <a:sym typeface="나눔스퀘어OTF_ac Regular"/>
                </a:defRPr>
              </a:lvl1pPr>
            </a:lstStyle>
            <a:p>
              <a:pPr/>
              <a:r>
                <a:t>기존 서비스 분석</a:t>
              </a:r>
            </a:p>
          </p:txBody>
        </p:sp>
      </p:grpSp>
      <p:pic>
        <p:nvPicPr>
          <p:cNvPr id="1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453" t="2679" r="10893" b="7268"/>
          <a:stretch>
            <a:fillRect/>
          </a:stretch>
        </p:blipFill>
        <p:spPr>
          <a:xfrm rot="20820000">
            <a:off x="5571262" y="1641912"/>
            <a:ext cx="7213053" cy="6766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25" y="0"/>
                </a:moveTo>
                <a:lnTo>
                  <a:pt x="0" y="17201"/>
                </a:lnTo>
                <a:lnTo>
                  <a:pt x="17875" y="21600"/>
                </a:lnTo>
                <a:lnTo>
                  <a:pt x="21600" y="4399"/>
                </a:lnTo>
                <a:lnTo>
                  <a:pt x="3725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"/>
          <p:cNvGrpSpPr/>
          <p:nvPr/>
        </p:nvGrpSpPr>
        <p:grpSpPr>
          <a:xfrm>
            <a:off x="1016000" y="1930399"/>
            <a:ext cx="5776672" cy="6112377"/>
            <a:chOff x="0" y="0"/>
            <a:chExt cx="5776671" cy="6112376"/>
          </a:xfrm>
        </p:grpSpPr>
        <p:grpSp>
          <p:nvGrpSpPr>
            <p:cNvPr id="133" name="그룹"/>
            <p:cNvGrpSpPr/>
            <p:nvPr/>
          </p:nvGrpSpPr>
          <p:grpSpPr>
            <a:xfrm>
              <a:off x="0" y="-1"/>
              <a:ext cx="1710030" cy="1136759"/>
              <a:chOff x="0" y="0"/>
              <a:chExt cx="1710029" cy="1136757"/>
            </a:xfrm>
          </p:grpSpPr>
          <p:sp>
            <p:nvSpPr>
              <p:cNvPr id="131" name="개발 환경"/>
              <p:cNvSpPr txBox="1"/>
              <p:nvPr/>
            </p:nvSpPr>
            <p:spPr>
              <a:xfrm>
                <a:off x="0" y="0"/>
                <a:ext cx="1520190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 sz="3000">
                    <a:solidFill>
                      <a:srgbClr val="222222"/>
                    </a:solidFill>
                    <a:latin typeface="나눔스퀘어OTF_ac Bold"/>
                    <a:ea typeface="나눔스퀘어OTF_ac Bold"/>
                    <a:cs typeface="나눔스퀘어OTF_ac Bold"/>
                    <a:sym typeface="나눔스퀘어OTF_ac Bold"/>
                  </a:defRPr>
                </a:lvl1pPr>
              </a:lstStyle>
              <a:p>
                <a:pPr/>
                <a:r>
                  <a:t>개발 환경</a:t>
                </a:r>
              </a:p>
            </p:txBody>
          </p:sp>
          <p:sp>
            <p:nvSpPr>
              <p:cNvPr id="132" name="JSON 서버"/>
              <p:cNvSpPr txBox="1"/>
              <p:nvPr/>
            </p:nvSpPr>
            <p:spPr>
              <a:xfrm>
                <a:off x="254000" y="704957"/>
                <a:ext cx="145603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JSON 서버</a:t>
                </a:r>
              </a:p>
            </p:txBody>
          </p:sp>
        </p:grpSp>
        <p:grpSp>
          <p:nvGrpSpPr>
            <p:cNvPr id="136" name="그룹"/>
            <p:cNvGrpSpPr/>
            <p:nvPr/>
          </p:nvGrpSpPr>
          <p:grpSpPr>
            <a:xfrm>
              <a:off x="0" y="4975618"/>
              <a:ext cx="5776672" cy="1136759"/>
              <a:chOff x="0" y="0"/>
              <a:chExt cx="5776671" cy="1136757"/>
            </a:xfrm>
          </p:grpSpPr>
          <p:sp>
            <p:nvSpPr>
              <p:cNvPr id="134" name="사용 기술"/>
              <p:cNvSpPr txBox="1"/>
              <p:nvPr/>
            </p:nvSpPr>
            <p:spPr>
              <a:xfrm>
                <a:off x="0" y="0"/>
                <a:ext cx="1520190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 sz="3000">
                    <a:solidFill>
                      <a:srgbClr val="222222"/>
                    </a:solidFill>
                    <a:latin typeface="나눔스퀘어OTF_ac Bold"/>
                    <a:ea typeface="나눔스퀘어OTF_ac Bold"/>
                    <a:cs typeface="나눔스퀘어OTF_ac Bold"/>
                    <a:sym typeface="나눔스퀘어OTF_ac Bold"/>
                  </a:defRPr>
                </a:lvl1pPr>
              </a:lstStyle>
              <a:p>
                <a:pPr/>
                <a:r>
                  <a:t>사용 기술</a:t>
                </a:r>
              </a:p>
            </p:txBody>
          </p:sp>
          <p:sp>
            <p:nvSpPr>
              <p:cNvPr id="135" name="html, css, javascript, github, slack, Json"/>
              <p:cNvSpPr txBox="1"/>
              <p:nvPr/>
            </p:nvSpPr>
            <p:spPr>
              <a:xfrm>
                <a:off x="254000" y="704957"/>
                <a:ext cx="552267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html, css, javascript, github, slack, Json</a:t>
                </a:r>
              </a:p>
            </p:txBody>
          </p:sp>
        </p:grpSp>
        <p:grpSp>
          <p:nvGrpSpPr>
            <p:cNvPr id="142" name="그룹"/>
            <p:cNvGrpSpPr/>
            <p:nvPr/>
          </p:nvGrpSpPr>
          <p:grpSpPr>
            <a:xfrm>
              <a:off x="0" y="1819076"/>
              <a:ext cx="5029302" cy="2474224"/>
              <a:chOff x="0" y="0"/>
              <a:chExt cx="5029301" cy="2474223"/>
            </a:xfrm>
          </p:grpSpPr>
          <p:sp>
            <p:nvSpPr>
              <p:cNvPr id="137" name="구현 기능 목표"/>
              <p:cNvSpPr txBox="1"/>
              <p:nvPr/>
            </p:nvSpPr>
            <p:spPr>
              <a:xfrm>
                <a:off x="0" y="0"/>
                <a:ext cx="2270760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 sz="3000">
                    <a:solidFill>
                      <a:srgbClr val="222222"/>
                    </a:solidFill>
                    <a:latin typeface="나눔스퀘어OTF_ac Bold"/>
                    <a:ea typeface="나눔스퀘어OTF_ac Bold"/>
                    <a:cs typeface="나눔스퀘어OTF_ac Bold"/>
                    <a:sym typeface="나눔스퀘어OTF_ac Bold"/>
                  </a:defRPr>
                </a:lvl1pPr>
              </a:lstStyle>
              <a:p>
                <a:pPr/>
                <a:r>
                  <a:t>구현 기능 목표</a:t>
                </a:r>
              </a:p>
            </p:txBody>
          </p:sp>
          <p:grpSp>
            <p:nvGrpSpPr>
              <p:cNvPr id="141" name="그룹"/>
              <p:cNvGrpSpPr/>
              <p:nvPr/>
            </p:nvGrpSpPr>
            <p:grpSpPr>
              <a:xfrm>
                <a:off x="254000" y="704957"/>
                <a:ext cx="4775302" cy="1769267"/>
                <a:chOff x="0" y="0"/>
                <a:chExt cx="4775301" cy="1769266"/>
              </a:xfrm>
            </p:grpSpPr>
            <p:sp>
              <p:nvSpPr>
                <p:cNvPr id="138" name="2차 목표 - 수정, 스케줄"/>
                <p:cNvSpPr txBox="1"/>
                <p:nvPr/>
              </p:nvSpPr>
              <p:spPr>
                <a:xfrm>
                  <a:off x="0" y="668733"/>
                  <a:ext cx="2899258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l">
                    <a:defRPr b="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lvl1pPr>
                </a:lstStyle>
                <a:p>
                  <a:pPr/>
                  <a:r>
                    <a:t>2차 목표 - 수정, 스케줄</a:t>
                  </a:r>
                </a:p>
              </p:txBody>
            </p:sp>
            <p:sp>
              <p:nvSpPr>
                <p:cNvPr id="139" name="3차 목표 - 스케줄 다른 날짜 보기"/>
                <p:cNvSpPr txBox="1"/>
                <p:nvPr/>
              </p:nvSpPr>
              <p:spPr>
                <a:xfrm>
                  <a:off x="0" y="1337466"/>
                  <a:ext cx="402549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l">
                    <a:defRPr b="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lvl1pPr>
                </a:lstStyle>
                <a:p>
                  <a:pPr/>
                  <a:r>
                    <a:t>3차 목표 - 스케줄 다른 날짜 보기</a:t>
                  </a:r>
                </a:p>
              </p:txBody>
            </p:sp>
            <p:sp>
              <p:nvSpPr>
                <p:cNvPr id="140" name="1차 목표 - 등록 및 삭제, 스톱워치, 통계"/>
                <p:cNvSpPr txBox="1"/>
                <p:nvPr/>
              </p:nvSpPr>
              <p:spPr>
                <a:xfrm>
                  <a:off x="0" y="-1"/>
                  <a:ext cx="477530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l">
                    <a:defRPr b="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lvl1pPr>
                </a:lstStyle>
                <a:p>
                  <a:pPr/>
                  <a:r>
                    <a:t>1차 목표 - 등록 및 삭제, 스톱워치, 통계</a:t>
                  </a:r>
                </a:p>
              </p:txBody>
            </p:sp>
          </p:grpSp>
        </p:grpSp>
      </p:grpSp>
      <p:sp>
        <p:nvSpPr>
          <p:cNvPr id="144" name="2. 개발 기획"/>
          <p:cNvSpPr txBox="1"/>
          <p:nvPr/>
        </p:nvSpPr>
        <p:spPr>
          <a:xfrm>
            <a:off x="254000" y="124600"/>
            <a:ext cx="159075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2. 개발 기획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3. 역할분담"/>
          <p:cNvSpPr txBox="1"/>
          <p:nvPr/>
        </p:nvSpPr>
        <p:spPr>
          <a:xfrm>
            <a:off x="254000" y="124600"/>
            <a:ext cx="151455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3. 역할분담</a:t>
            </a:r>
          </a:p>
        </p:txBody>
      </p:sp>
      <p:grpSp>
        <p:nvGrpSpPr>
          <p:cNvPr id="162" name="그룹"/>
          <p:cNvGrpSpPr/>
          <p:nvPr/>
        </p:nvGrpSpPr>
        <p:grpSpPr>
          <a:xfrm>
            <a:off x="647820" y="2902514"/>
            <a:ext cx="11709160" cy="4710572"/>
            <a:chOff x="0" y="0"/>
            <a:chExt cx="11709159" cy="4710571"/>
          </a:xfrm>
        </p:grpSpPr>
        <p:grpSp>
          <p:nvGrpSpPr>
            <p:cNvPr id="151" name="그룹"/>
            <p:cNvGrpSpPr/>
            <p:nvPr/>
          </p:nvGrpSpPr>
          <p:grpSpPr>
            <a:xfrm>
              <a:off x="4029529" y="0"/>
              <a:ext cx="3650102" cy="4710572"/>
              <a:chOff x="0" y="0"/>
              <a:chExt cx="3650101" cy="4710571"/>
            </a:xfrm>
          </p:grpSpPr>
          <p:grpSp>
            <p:nvGrpSpPr>
              <p:cNvPr id="149" name="그룹"/>
              <p:cNvGrpSpPr/>
              <p:nvPr/>
            </p:nvGrpSpPr>
            <p:grpSpPr>
              <a:xfrm>
                <a:off x="375726" y="695217"/>
                <a:ext cx="2898649" cy="3320138"/>
                <a:chOff x="0" y="0"/>
                <a:chExt cx="2898648" cy="3320137"/>
              </a:xfrm>
            </p:grpSpPr>
            <p:sp>
              <p:nvSpPr>
                <p:cNvPr id="147" name="할일 추가…"/>
                <p:cNvSpPr txBox="1"/>
                <p:nvPr/>
              </p:nvSpPr>
              <p:spPr>
                <a:xfrm>
                  <a:off x="0" y="1313537"/>
                  <a:ext cx="2898649" cy="2006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할일 추가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목표 추가, 삭제, 수정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DB관리</a:t>
                  </a:r>
                </a:p>
              </p:txBody>
            </p:sp>
            <p:sp>
              <p:nvSpPr>
                <p:cNvPr id="148" name="송치원"/>
                <p:cNvSpPr txBox="1"/>
                <p:nvPr/>
              </p:nvSpPr>
              <p:spPr>
                <a:xfrm>
                  <a:off x="867917" y="-1"/>
                  <a:ext cx="1162813" cy="546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3200">
                      <a:solidFill>
                        <a:srgbClr val="333333"/>
                      </a:solidFill>
                      <a:latin typeface="나눔스퀘어OTF_ac ExtraBold"/>
                      <a:ea typeface="나눔스퀘어OTF_ac ExtraBold"/>
                      <a:cs typeface="나눔스퀘어OTF_ac ExtraBold"/>
                      <a:sym typeface="나눔스퀘어OTF_ac ExtraBold"/>
                    </a:defRPr>
                  </a:lvl1pPr>
                </a:lstStyle>
                <a:p>
                  <a:pPr/>
                  <a:r>
                    <a:t>송치원</a:t>
                  </a:r>
                </a:p>
              </p:txBody>
            </p:sp>
          </p:grpSp>
          <p:sp>
            <p:nvSpPr>
              <p:cNvPr id="150" name="모서리가 둥근 직사각형"/>
              <p:cNvSpPr/>
              <p:nvPr/>
            </p:nvSpPr>
            <p:spPr>
              <a:xfrm>
                <a:off x="0" y="0"/>
                <a:ext cx="3650102" cy="4710572"/>
              </a:xfrm>
              <a:prstGeom prst="roundRect">
                <a:avLst>
                  <a:gd name="adj" fmla="val 5706"/>
                </a:avLst>
              </a:prstGeom>
              <a:noFill/>
              <a:ln w="127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56" name="그룹"/>
            <p:cNvGrpSpPr/>
            <p:nvPr/>
          </p:nvGrpSpPr>
          <p:grpSpPr>
            <a:xfrm>
              <a:off x="0" y="0"/>
              <a:ext cx="3650102" cy="4710572"/>
              <a:chOff x="0" y="0"/>
              <a:chExt cx="3650101" cy="4710571"/>
            </a:xfrm>
          </p:grpSpPr>
          <p:grpSp>
            <p:nvGrpSpPr>
              <p:cNvPr id="154" name="그룹"/>
              <p:cNvGrpSpPr/>
              <p:nvPr/>
            </p:nvGrpSpPr>
            <p:grpSpPr>
              <a:xfrm>
                <a:off x="789898" y="695217"/>
                <a:ext cx="2070305" cy="3320138"/>
                <a:chOff x="0" y="0"/>
                <a:chExt cx="2070303" cy="3320137"/>
              </a:xfrm>
            </p:grpSpPr>
            <p:sp>
              <p:nvSpPr>
                <p:cNvPr id="152" name="프로젝트 관리…"/>
                <p:cNvSpPr txBox="1"/>
                <p:nvPr/>
              </p:nvSpPr>
              <p:spPr>
                <a:xfrm>
                  <a:off x="50457" y="1313537"/>
                  <a:ext cx="1969390" cy="2006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프로젝트 관리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HTML, CSS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통계</a:t>
                  </a:r>
                </a:p>
              </p:txBody>
            </p:sp>
            <p:sp>
              <p:nvSpPr>
                <p:cNvPr id="153" name="김규리(PM)"/>
                <p:cNvSpPr txBox="1"/>
                <p:nvPr/>
              </p:nvSpPr>
              <p:spPr>
                <a:xfrm>
                  <a:off x="-1" y="-1"/>
                  <a:ext cx="2070305" cy="546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3200">
                      <a:solidFill>
                        <a:srgbClr val="333333"/>
                      </a:solidFill>
                      <a:latin typeface="나눔스퀘어OTF_ac ExtraBold"/>
                      <a:ea typeface="나눔스퀘어OTF_ac ExtraBold"/>
                      <a:cs typeface="나눔스퀘어OTF_ac ExtraBold"/>
                      <a:sym typeface="나눔스퀘어OTF_ac ExtraBold"/>
                    </a:defRPr>
                  </a:lvl1pPr>
                </a:lstStyle>
                <a:p>
                  <a:pPr/>
                  <a:r>
                    <a:t>김규리(PM)</a:t>
                  </a:r>
                </a:p>
              </p:txBody>
            </p:sp>
          </p:grpSp>
          <p:sp>
            <p:nvSpPr>
              <p:cNvPr id="155" name="모서리가 둥근 직사각형"/>
              <p:cNvSpPr/>
              <p:nvPr/>
            </p:nvSpPr>
            <p:spPr>
              <a:xfrm>
                <a:off x="0" y="0"/>
                <a:ext cx="3650102" cy="4710572"/>
              </a:xfrm>
              <a:prstGeom prst="roundRect">
                <a:avLst>
                  <a:gd name="adj" fmla="val 5706"/>
                </a:avLst>
              </a:prstGeom>
              <a:noFill/>
              <a:ln w="127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61" name="그룹"/>
            <p:cNvGrpSpPr/>
            <p:nvPr/>
          </p:nvGrpSpPr>
          <p:grpSpPr>
            <a:xfrm>
              <a:off x="8059058" y="0"/>
              <a:ext cx="3650102" cy="4710572"/>
              <a:chOff x="0" y="0"/>
              <a:chExt cx="3650101" cy="4710571"/>
            </a:xfrm>
          </p:grpSpPr>
          <p:grpSp>
            <p:nvGrpSpPr>
              <p:cNvPr id="159" name="그룹"/>
              <p:cNvGrpSpPr/>
              <p:nvPr/>
            </p:nvGrpSpPr>
            <p:grpSpPr>
              <a:xfrm>
                <a:off x="755488" y="695217"/>
                <a:ext cx="2139126" cy="3320138"/>
                <a:chOff x="0" y="0"/>
                <a:chExt cx="2139124" cy="3320137"/>
              </a:xfrm>
            </p:grpSpPr>
            <p:sp>
              <p:nvSpPr>
                <p:cNvPr id="157" name="할일 수정, 삭제…"/>
                <p:cNvSpPr txBox="1"/>
                <p:nvPr/>
              </p:nvSpPr>
              <p:spPr>
                <a:xfrm>
                  <a:off x="-1" y="1313537"/>
                  <a:ext cx="2139126" cy="2006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할일 수정, 삭제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스톱워치</a:t>
                  </a:r>
                </a:p>
                <a:p>
                  <a:pPr>
                    <a:lnSpc>
                      <a:spcPct val="200000"/>
                    </a:lnSpc>
                    <a:defRPr b="0" sz="2700">
                      <a:solidFill>
                        <a:srgbClr val="555555"/>
                      </a:solidFill>
                      <a:latin typeface="나눔스퀘어OTF_ac Regular"/>
                      <a:ea typeface="나눔스퀘어OTF_ac Regular"/>
                      <a:cs typeface="나눔스퀘어OTF_ac Regular"/>
                      <a:sym typeface="나눔스퀘어OTF_ac Regular"/>
                    </a:defRPr>
                  </a:pPr>
                  <a:r>
                    <a:t>스케줄</a:t>
                  </a:r>
                </a:p>
              </p:txBody>
            </p:sp>
            <p:sp>
              <p:nvSpPr>
                <p:cNvPr id="158" name="이하은"/>
                <p:cNvSpPr txBox="1"/>
                <p:nvPr/>
              </p:nvSpPr>
              <p:spPr>
                <a:xfrm>
                  <a:off x="488156" y="-1"/>
                  <a:ext cx="1162813" cy="546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3200">
                      <a:solidFill>
                        <a:srgbClr val="333333"/>
                      </a:solidFill>
                      <a:latin typeface="나눔스퀘어OTF_ac ExtraBold"/>
                      <a:ea typeface="나눔스퀘어OTF_ac ExtraBold"/>
                      <a:cs typeface="나눔스퀘어OTF_ac ExtraBold"/>
                      <a:sym typeface="나눔스퀘어OTF_ac ExtraBold"/>
                    </a:defRPr>
                  </a:lvl1pPr>
                </a:lstStyle>
                <a:p>
                  <a:pPr/>
                  <a:r>
                    <a:t>이하은</a:t>
                  </a:r>
                </a:p>
              </p:txBody>
            </p:sp>
          </p:grpSp>
          <p:sp>
            <p:nvSpPr>
              <p:cNvPr id="160" name="모서리가 둥근 직사각형"/>
              <p:cNvSpPr/>
              <p:nvPr/>
            </p:nvSpPr>
            <p:spPr>
              <a:xfrm>
                <a:off x="0" y="0"/>
                <a:ext cx="3650102" cy="4710572"/>
              </a:xfrm>
              <a:prstGeom prst="roundRect">
                <a:avLst>
                  <a:gd name="adj" fmla="val 5706"/>
                </a:avLst>
              </a:prstGeom>
              <a:noFill/>
              <a:ln w="127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35444" b="0"/>
          <a:stretch>
            <a:fillRect/>
          </a:stretch>
        </p:blipFill>
        <p:spPr>
          <a:xfrm>
            <a:off x="6983920" y="1888320"/>
            <a:ext cx="4848213" cy="65036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그룹"/>
          <p:cNvGrpSpPr/>
          <p:nvPr/>
        </p:nvGrpSpPr>
        <p:grpSpPr>
          <a:xfrm>
            <a:off x="1016000" y="2680121"/>
            <a:ext cx="4736971" cy="4919989"/>
            <a:chOff x="0" y="0"/>
            <a:chExt cx="4736970" cy="4919988"/>
          </a:xfrm>
        </p:grpSpPr>
        <p:sp>
          <p:nvSpPr>
            <p:cNvPr id="165" name="데이터 구조"/>
            <p:cNvSpPr txBox="1"/>
            <p:nvPr/>
          </p:nvSpPr>
          <p:spPr>
            <a:xfrm>
              <a:off x="0" y="0"/>
              <a:ext cx="1790065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900">
                  <a:solidFill>
                    <a:srgbClr val="222222"/>
                  </a:solidFill>
                  <a:latin typeface="나눔스퀘어OTF_ac Bold"/>
                  <a:ea typeface="나눔스퀘어OTF_ac Bold"/>
                  <a:cs typeface="나눔스퀘어OTF_ac Bold"/>
                  <a:sym typeface="나눔스퀘어OTF_ac Bold"/>
                </a:defRPr>
              </a:lvl1pPr>
            </a:lstStyle>
            <a:p>
              <a:pPr/>
              <a:r>
                <a:t>데이터 구조</a:t>
              </a:r>
            </a:p>
          </p:txBody>
        </p:sp>
        <p:grpSp>
          <p:nvGrpSpPr>
            <p:cNvPr id="168" name="그룹"/>
            <p:cNvGrpSpPr/>
            <p:nvPr/>
          </p:nvGrpSpPr>
          <p:grpSpPr>
            <a:xfrm>
              <a:off x="253999" y="1081724"/>
              <a:ext cx="3807230" cy="431801"/>
              <a:chOff x="0" y="0"/>
              <a:chExt cx="3807228" cy="431800"/>
            </a:xfrm>
          </p:grpSpPr>
          <p:sp>
            <p:nvSpPr>
              <p:cNvPr id="166" name="week"/>
              <p:cNvSpPr txBox="1"/>
              <p:nvPr/>
            </p:nvSpPr>
            <p:spPr>
              <a:xfrm>
                <a:off x="0" y="-1"/>
                <a:ext cx="83850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week</a:t>
                </a:r>
              </a:p>
            </p:txBody>
          </p:sp>
          <p:sp>
            <p:nvSpPr>
              <p:cNvPr id="167" name="id, dayName, date"/>
              <p:cNvSpPr txBox="1"/>
              <p:nvPr/>
            </p:nvSpPr>
            <p:spPr>
              <a:xfrm>
                <a:off x="1223439" y="-1"/>
                <a:ext cx="258379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id, dayName, date</a:t>
                </a:r>
              </a:p>
            </p:txBody>
          </p:sp>
        </p:grpSp>
        <p:grpSp>
          <p:nvGrpSpPr>
            <p:cNvPr id="171" name="그룹"/>
            <p:cNvGrpSpPr/>
            <p:nvPr/>
          </p:nvGrpSpPr>
          <p:grpSpPr>
            <a:xfrm>
              <a:off x="253999" y="2042006"/>
              <a:ext cx="4482972" cy="431801"/>
              <a:chOff x="0" y="0"/>
              <a:chExt cx="4482970" cy="431800"/>
            </a:xfrm>
          </p:grpSpPr>
          <p:sp>
            <p:nvSpPr>
              <p:cNvPr id="169" name="goals"/>
              <p:cNvSpPr txBox="1"/>
              <p:nvPr/>
            </p:nvSpPr>
            <p:spPr>
              <a:xfrm>
                <a:off x="0" y="-1"/>
                <a:ext cx="843687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goals</a:t>
                </a:r>
              </a:p>
            </p:txBody>
          </p:sp>
          <p:sp>
            <p:nvSpPr>
              <p:cNvPr id="170" name="id, content, dDay, color"/>
              <p:cNvSpPr txBox="1"/>
              <p:nvPr/>
            </p:nvSpPr>
            <p:spPr>
              <a:xfrm>
                <a:off x="1223439" y="-1"/>
                <a:ext cx="32595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id, content, dDay, color</a:t>
                </a:r>
              </a:p>
            </p:txBody>
          </p:sp>
        </p:grpSp>
        <p:grpSp>
          <p:nvGrpSpPr>
            <p:cNvPr id="174" name="그룹"/>
            <p:cNvGrpSpPr/>
            <p:nvPr/>
          </p:nvGrpSpPr>
          <p:grpSpPr>
            <a:xfrm>
              <a:off x="253999" y="3002288"/>
              <a:ext cx="4433594" cy="1917701"/>
              <a:chOff x="0" y="0"/>
              <a:chExt cx="4433592" cy="1917700"/>
            </a:xfrm>
          </p:grpSpPr>
          <p:sp>
            <p:nvSpPr>
              <p:cNvPr id="172" name="todos"/>
              <p:cNvSpPr txBox="1"/>
              <p:nvPr/>
            </p:nvSpPr>
            <p:spPr>
              <a:xfrm>
                <a:off x="0" y="14629"/>
                <a:ext cx="904647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lvl1pPr>
              </a:lstStyle>
              <a:p>
                <a:pPr/>
                <a:r>
                  <a:t>todos</a:t>
                </a:r>
              </a:p>
            </p:txBody>
          </p:sp>
          <p:sp>
            <p:nvSpPr>
              <p:cNvPr id="173" name="id, content, goal, color,…"/>
              <p:cNvSpPr txBox="1"/>
              <p:nvPr/>
            </p:nvSpPr>
            <p:spPr>
              <a:xfrm>
                <a:off x="1223439" y="0"/>
                <a:ext cx="3210154" cy="1917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algn="l">
                  <a:lnSpc>
                    <a:spcPct val="150000"/>
                  </a:lnSpc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pPr>
                <a:r>
                  <a:t>id, content, goal, color,</a:t>
                </a:r>
              </a:p>
              <a:p>
                <a:pPr algn="l">
                  <a:lnSpc>
                    <a:spcPct val="150000"/>
                  </a:lnSpc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pPr>
                <a:r>
                  <a:t>date, day, important,</a:t>
                </a:r>
              </a:p>
              <a:p>
                <a:pPr algn="l">
                  <a:lnSpc>
                    <a:spcPct val="150000"/>
                  </a:lnSpc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pPr>
                <a:r>
                  <a:t>startTime, goalTime,</a:t>
                </a:r>
              </a:p>
              <a:p>
                <a:pPr algn="l">
                  <a:lnSpc>
                    <a:spcPct val="150000"/>
                  </a:lnSpc>
                  <a:defRPr b="0">
                    <a:solidFill>
                      <a:srgbClr val="555555"/>
                    </a:solidFill>
                    <a:latin typeface="나눔스퀘어OTF_ac Regular"/>
                    <a:ea typeface="나눔스퀘어OTF_ac Regular"/>
                    <a:cs typeface="나눔스퀘어OTF_ac Regular"/>
                    <a:sym typeface="나눔스퀘어OTF_ac Regular"/>
                  </a:defRPr>
                </a:pPr>
                <a:r>
                  <a:t>detail, done</a:t>
                </a:r>
              </a:p>
            </p:txBody>
          </p:sp>
        </p:grpSp>
      </p:grpSp>
      <p:sp>
        <p:nvSpPr>
          <p:cNvPr id="176" name="4. 데이터 구조"/>
          <p:cNvSpPr txBox="1"/>
          <p:nvPr/>
        </p:nvSpPr>
        <p:spPr>
          <a:xfrm>
            <a:off x="254000" y="124600"/>
            <a:ext cx="18528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4. 데이터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"/>
          <p:cNvGrpSpPr/>
          <p:nvPr/>
        </p:nvGrpSpPr>
        <p:grpSpPr>
          <a:xfrm>
            <a:off x="1015999" y="3074147"/>
            <a:ext cx="1997762" cy="4203701"/>
            <a:chOff x="0" y="0"/>
            <a:chExt cx="1997760" cy="4203700"/>
          </a:xfrm>
        </p:grpSpPr>
        <p:sp>
          <p:nvSpPr>
            <p:cNvPr id="178" name="1. 네이밍 규칙"/>
            <p:cNvSpPr txBox="1"/>
            <p:nvPr/>
          </p:nvSpPr>
          <p:spPr>
            <a:xfrm>
              <a:off x="0" y="0"/>
              <a:ext cx="1997761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600">
                  <a:latin typeface="나눔스퀘어OTF_ac Bold"/>
                  <a:ea typeface="나눔스퀘어OTF_ac Bold"/>
                  <a:cs typeface="나눔스퀘어OTF_ac Bold"/>
                  <a:sym typeface="나눔스퀘어OTF_ac Bold"/>
                </a:defRPr>
              </a:lvl1pPr>
            </a:lstStyle>
            <a:p>
              <a:pPr/>
              <a:r>
                <a:t>1. 네이밍 규칙</a:t>
              </a:r>
            </a:p>
          </p:txBody>
        </p:sp>
        <p:sp>
          <p:nvSpPr>
            <p:cNvPr id="179" name="2. HTML"/>
            <p:cNvSpPr txBox="1"/>
            <p:nvPr/>
          </p:nvSpPr>
          <p:spPr>
            <a:xfrm>
              <a:off x="0" y="1244600"/>
              <a:ext cx="137500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600">
                  <a:latin typeface="나눔스퀘어OTF_ac Bold"/>
                  <a:ea typeface="나눔스퀘어OTF_ac Bold"/>
                  <a:cs typeface="나눔스퀘어OTF_ac Bold"/>
                  <a:sym typeface="나눔스퀘어OTF_ac Bold"/>
                </a:defRPr>
              </a:lvl1pPr>
            </a:lstStyle>
            <a:p>
              <a:pPr/>
              <a:r>
                <a:t>2. HTML</a:t>
              </a:r>
            </a:p>
          </p:txBody>
        </p:sp>
        <p:sp>
          <p:nvSpPr>
            <p:cNvPr id="180" name="3. CSS"/>
            <p:cNvSpPr txBox="1"/>
            <p:nvPr/>
          </p:nvSpPr>
          <p:spPr>
            <a:xfrm>
              <a:off x="0" y="2489200"/>
              <a:ext cx="1114807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600">
                  <a:latin typeface="나눔스퀘어OTF_ac Bold"/>
                  <a:ea typeface="나눔스퀘어OTF_ac Bold"/>
                  <a:cs typeface="나눔스퀘어OTF_ac Bold"/>
                  <a:sym typeface="나눔스퀘어OTF_ac Bold"/>
                </a:defRPr>
              </a:lvl1pPr>
            </a:lstStyle>
            <a:p>
              <a:pPr/>
              <a:r>
                <a:t>3. CSS</a:t>
              </a:r>
            </a:p>
          </p:txBody>
        </p:sp>
        <p:sp>
          <p:nvSpPr>
            <p:cNvPr id="181" name="4. JS"/>
            <p:cNvSpPr txBox="1"/>
            <p:nvPr/>
          </p:nvSpPr>
          <p:spPr>
            <a:xfrm>
              <a:off x="0" y="3733800"/>
              <a:ext cx="854609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2600">
                  <a:latin typeface="나눔스퀘어OTF_ac Bold"/>
                  <a:ea typeface="나눔스퀘어OTF_ac Bold"/>
                  <a:cs typeface="나눔스퀘어OTF_ac Bold"/>
                  <a:sym typeface="나눔스퀘어OTF_ac Bold"/>
                </a:defRPr>
              </a:lvl1pPr>
            </a:lstStyle>
            <a:p>
              <a:pPr/>
              <a:r>
                <a:t>4. JS</a:t>
              </a:r>
            </a:p>
          </p:txBody>
        </p:sp>
      </p:grpSp>
      <p:grpSp>
        <p:nvGrpSpPr>
          <p:cNvPr id="186" name="그룹"/>
          <p:cNvGrpSpPr/>
          <p:nvPr/>
        </p:nvGrpSpPr>
        <p:grpSpPr>
          <a:xfrm>
            <a:off x="5728105" y="1575090"/>
            <a:ext cx="5220824" cy="7201815"/>
            <a:chOff x="0" y="0"/>
            <a:chExt cx="5220823" cy="7201814"/>
          </a:xfrm>
        </p:grpSpPr>
        <p:pic>
          <p:nvPicPr>
            <p:cNvPr id="183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268" t="5640" r="6550" b="7460"/>
            <a:stretch>
              <a:fillRect/>
            </a:stretch>
          </p:blipFill>
          <p:spPr>
            <a:xfrm>
              <a:off x="842020" y="900020"/>
              <a:ext cx="4378804" cy="6301795"/>
            </a:xfrm>
            <a:prstGeom prst="rect">
              <a:avLst/>
            </a:prstGeom>
            <a:ln w="12700" cap="flat">
              <a:solidFill>
                <a:srgbClr val="E8E6E9"/>
              </a:solidFill>
              <a:prstDash val="solid"/>
              <a:miter lim="400000"/>
            </a:ln>
            <a:effectLst>
              <a:outerShdw sx="100000" sy="100000" kx="0" ky="0" algn="b" rotWithShape="0" blurRad="139700" dist="20849" dir="3501125">
                <a:srgbClr val="000000">
                  <a:alpha val="6481"/>
                </a:srgbClr>
              </a:outerShdw>
            </a:effectLst>
          </p:spPr>
        </p:pic>
        <p:pic>
          <p:nvPicPr>
            <p:cNvPr id="18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113" t="6308" r="6550" b="7460"/>
            <a:stretch>
              <a:fillRect/>
            </a:stretch>
          </p:blipFill>
          <p:spPr>
            <a:xfrm>
              <a:off x="352641" y="372138"/>
              <a:ext cx="4647462" cy="6547154"/>
            </a:xfrm>
            <a:prstGeom prst="rect">
              <a:avLst/>
            </a:prstGeom>
            <a:ln w="12700" cap="flat">
              <a:solidFill>
                <a:srgbClr val="E8E6E9"/>
              </a:solidFill>
              <a:prstDash val="solid"/>
              <a:miter lim="400000"/>
            </a:ln>
            <a:effectLst>
              <a:outerShdw sx="100000" sy="100000" kx="0" ky="0" algn="b" rotWithShape="0" blurRad="139700" dist="20849" dir="3501125">
                <a:srgbClr val="000000">
                  <a:alpha val="6481"/>
                </a:srgbClr>
              </a:outerShdw>
            </a:effectLst>
          </p:spPr>
        </p:pic>
        <p:pic>
          <p:nvPicPr>
            <p:cNvPr id="185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50" t="5640" r="6550" b="7460"/>
            <a:stretch>
              <a:fillRect/>
            </a:stretch>
          </p:blipFill>
          <p:spPr>
            <a:xfrm>
              <a:off x="0" y="0"/>
              <a:ext cx="4732593" cy="6597881"/>
            </a:xfrm>
            <a:prstGeom prst="rect">
              <a:avLst/>
            </a:prstGeom>
            <a:ln w="12700" cap="flat">
              <a:solidFill>
                <a:srgbClr val="E8E6E9"/>
              </a:solidFill>
              <a:prstDash val="solid"/>
              <a:miter lim="400000"/>
            </a:ln>
            <a:effectLst>
              <a:outerShdw sx="100000" sy="100000" kx="0" ky="0" algn="b" rotWithShape="0" blurRad="139700" dist="20849" dir="3501125">
                <a:srgbClr val="000000">
                  <a:alpha val="6481"/>
                </a:srgbClr>
              </a:outerShdw>
            </a:effectLst>
          </p:spPr>
        </p:pic>
      </p:grpSp>
      <p:sp>
        <p:nvSpPr>
          <p:cNvPr id="187" name="5. 코딩 컨벤션"/>
          <p:cNvSpPr txBox="1"/>
          <p:nvPr/>
        </p:nvSpPr>
        <p:spPr>
          <a:xfrm>
            <a:off x="254000" y="124600"/>
            <a:ext cx="18528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5. 코딩 컨벤션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그룹"/>
          <p:cNvGrpSpPr/>
          <p:nvPr/>
        </p:nvGrpSpPr>
        <p:grpSpPr>
          <a:xfrm>
            <a:off x="14888170" y="-4286211"/>
            <a:ext cx="9508992" cy="7797195"/>
            <a:chOff x="0" y="0"/>
            <a:chExt cx="9508991" cy="7797193"/>
          </a:xfrm>
        </p:grpSpPr>
        <p:pic>
          <p:nvPicPr>
            <p:cNvPr id="189" name="목표 추가.jpg" descr="목표 추가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1234" y="4904549"/>
              <a:ext cx="2082141" cy="1850793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0" name="목표관리.jpg" descr="목표관리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75616" y="0"/>
              <a:ext cx="2082142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1" name="타임테이블.jpg" descr="타임테이블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09561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2" name="투두 입력.jpg" descr="투두 입력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75616" y="4152665"/>
              <a:ext cx="2082142" cy="3354561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3" name="학습통계-1.jpg" descr="학습통계-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51234" y="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4" name="학습통계.jpg" descr="학습통계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26851" y="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195" name="투두&amp;목표 view (1).jpg" descr="투두&amp;목표 view (1)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87676" cy="371142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</p:grpSp>
      <p:pic>
        <p:nvPicPr>
          <p:cNvPr id="197" name="와이어프레임 발표용 (1).jpg" descr="와이어프레임 발표용 (1)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6854" y="1553257"/>
            <a:ext cx="12591092" cy="708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6. 와이어 프레임 1차"/>
          <p:cNvSpPr txBox="1"/>
          <p:nvPr/>
        </p:nvSpPr>
        <p:spPr>
          <a:xfrm>
            <a:off x="254000" y="124600"/>
            <a:ext cx="26392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6. 와이어 프레임 1차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그룹"/>
          <p:cNvGrpSpPr/>
          <p:nvPr/>
        </p:nvGrpSpPr>
        <p:grpSpPr>
          <a:xfrm>
            <a:off x="14888170" y="-4286211"/>
            <a:ext cx="9508992" cy="7797195"/>
            <a:chOff x="0" y="0"/>
            <a:chExt cx="9508991" cy="7797193"/>
          </a:xfrm>
        </p:grpSpPr>
        <p:pic>
          <p:nvPicPr>
            <p:cNvPr id="200" name="목표 추가.jpg" descr="목표 추가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1234" y="4904549"/>
              <a:ext cx="2082141" cy="1850793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1" name="목표관리.jpg" descr="목표관리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75616" y="0"/>
              <a:ext cx="2082142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2" name="타임테이블.jpg" descr="타임테이블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09561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3" name="투두 입력.jpg" descr="투두 입력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75616" y="4152665"/>
              <a:ext cx="2082142" cy="3354561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4" name="학습통계-1.jpg" descr="학습통계-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51234" y="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5" name="학습통계.jpg" descr="학습통계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26851" y="0"/>
              <a:ext cx="2082141" cy="370158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06" name="투두&amp;목표 view (1).jpg" descr="투두&amp;목표 view (1)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87676" cy="3711424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</p:grpSp>
      <p:pic>
        <p:nvPicPr>
          <p:cNvPr id="208" name="Artboard 1 copy.png" descr="Artboard 1 copy.png"/>
          <p:cNvPicPr>
            <a:picLocks noChangeAspect="1"/>
          </p:cNvPicPr>
          <p:nvPr/>
        </p:nvPicPr>
        <p:blipFill>
          <a:blip r:embed="rId9">
            <a:extLst/>
          </a:blip>
          <a:srcRect l="2018" t="2018" r="2018" b="2018"/>
          <a:stretch>
            <a:fillRect/>
          </a:stretch>
        </p:blipFill>
        <p:spPr>
          <a:xfrm>
            <a:off x="626931" y="938750"/>
            <a:ext cx="11750938" cy="837138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6. 와이어 프레임 2차"/>
          <p:cNvSpPr txBox="1"/>
          <p:nvPr/>
        </p:nvSpPr>
        <p:spPr>
          <a:xfrm>
            <a:off x="254000" y="124600"/>
            <a:ext cx="263926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6. 와이어 프레임 2차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그룹"/>
          <p:cNvGrpSpPr/>
          <p:nvPr/>
        </p:nvGrpSpPr>
        <p:grpSpPr>
          <a:xfrm>
            <a:off x="1362583" y="1308100"/>
            <a:ext cx="10279634" cy="7740709"/>
            <a:chOff x="0" y="0"/>
            <a:chExt cx="10279632" cy="7740708"/>
          </a:xfrm>
        </p:grpSpPr>
        <p:pic>
          <p:nvPicPr>
            <p:cNvPr id="211" name="목표관리-1.jpg" descr="목표관리-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67377" y="4128263"/>
              <a:ext cx="2032001" cy="3612446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2" name="목표관리.jpg" descr="목표관리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302" y="0"/>
              <a:ext cx="2032001" cy="3612445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3" name="타임테이블.jpg" descr="타임테이블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65200" y="4128263"/>
              <a:ext cx="2032000" cy="3612446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4" name="투두&amp;목표 view.jpg" descr="투두&amp;목표 view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44"/>
              <a:ext cx="2032000" cy="3612445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5" name="학습통계-일간.jpg" descr="학습통계-일간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47104" y="0"/>
              <a:ext cx="2032001" cy="3612445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6" name="학습통계-주간.jpg" descr="학습통계-주간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247632" y="0"/>
              <a:ext cx="2032001" cy="3612445"/>
            </a:xfrm>
            <a:prstGeom prst="rect">
              <a:avLst/>
            </a:prstGeom>
            <a:ln w="12700" cap="flat">
              <a:solidFill>
                <a:srgbClr val="BABABA"/>
              </a:solidFill>
              <a:prstDash val="solid"/>
              <a:miter lim="400000"/>
            </a:ln>
            <a:effectLst/>
          </p:spPr>
        </p:pic>
        <p:pic>
          <p:nvPicPr>
            <p:cNvPr id="217" name="투두&amp;목표 view.jpg" descr="투두&amp;목표 view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363204" y="4128263"/>
              <a:ext cx="2032001" cy="3612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7. GUI Design - Mobile"/>
          <p:cNvSpPr txBox="1"/>
          <p:nvPr/>
        </p:nvSpPr>
        <p:spPr>
          <a:xfrm>
            <a:off x="254000" y="124600"/>
            <a:ext cx="323911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나눔스퀘어OTF_ac Bold"/>
                <a:ea typeface="나눔스퀘어OTF_ac Bold"/>
                <a:cs typeface="나눔스퀘어OTF_ac Bold"/>
                <a:sym typeface="나눔스퀘어OTF_ac Bold"/>
              </a:defRPr>
            </a:lvl1pPr>
          </a:lstStyle>
          <a:p>
            <a:pPr/>
            <a:r>
              <a:t>7. GUI Design - Mobile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